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73" r:id="rId1"/>
  </p:sldMasterIdLst>
  <p:notesMasterIdLst>
    <p:notesMasterId r:id="rId7"/>
  </p:notesMasterIdLst>
  <p:sldIdLst>
    <p:sldId id="296" r:id="rId2"/>
    <p:sldId id="288" r:id="rId3"/>
    <p:sldId id="267" r:id="rId4"/>
    <p:sldId id="278" r:id="rId5"/>
    <p:sldId id="279" r:id="rId6"/>
  </p:sldIdLst>
  <p:sldSz cx="18288000" cy="10287000"/>
  <p:notesSz cx="6858000" cy="9144000"/>
  <p:embeddedFontLst>
    <p:embeddedFont>
      <p:font typeface="Arimo" panose="020B0604020202020204" charset="0"/>
      <p:regular r:id="rId8"/>
    </p:embeddedFont>
    <p:embeddedFont>
      <p:font typeface="Be Vietnam" panose="020B0604020202020204" charset="0"/>
      <p:regular r:id="rId9"/>
    </p:embeddedFont>
    <p:embeddedFont>
      <p:font typeface="Be Vietnam Ultra-Bold" panose="020B0604020202020204" charset="0"/>
      <p:regular r:id="rId10"/>
    </p:embeddedFont>
    <p:embeddedFont>
      <p:font typeface="DM Sans" pitchFamily="2" charset="0"/>
      <p:regular r:id="rId11"/>
      <p:bold r:id="rId12"/>
      <p:italic r:id="rId13"/>
      <p:boldItalic r:id="rId14"/>
    </p:embeddedFont>
    <p:embeddedFont>
      <p:font typeface="IBM Plex Sans" panose="020B0503050203000203" pitchFamily="34" charset="0"/>
      <p:regular r:id="rId15"/>
      <p:bold r:id="rId16"/>
      <p:italic r:id="rId17"/>
      <p:boldItalic r:id="rId18"/>
    </p:embeddedFont>
    <p:embeddedFont>
      <p:font typeface="Now Bold" panose="020B0604020202020204" charset="0"/>
      <p:regular r:id="rId19"/>
    </p:embeddedFont>
    <p:embeddedFont>
      <p:font typeface="Poppins" panose="00000500000000000000" pitchFamily="2" charset="0"/>
      <p:regular r:id="rId20"/>
      <p:bold r:id="rId21"/>
      <p:italic r:id="rId22"/>
      <p:boldItalic r:id="rId23"/>
    </p:embeddedFont>
    <p:embeddedFont>
      <p:font typeface="Poppins Ultra-Bold" panose="020B0604020202020204" charset="0"/>
      <p:regular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Internal Communications Services:</a:t>
            </a:r>
          </a:p>
          <a:p>
            <a:endParaRPr lang="en-US"/>
          </a:p>
          <a:p>
            <a:r>
              <a:rPr lang="en-US"/>
              <a:t>Computing: Azure App Service: A platform-as-a-service (PaaS) offering for hosting and scaling web applications.</a:t>
            </a:r>
          </a:p>
          <a:p>
            <a:r>
              <a:rPr lang="en-US"/>
              <a:t>Storage: Azure Blob Storage: Cost-effective storage for unstructured data like user files and application logs.</a:t>
            </a:r>
          </a:p>
          <a:p>
            <a:r>
              <a:rPr lang="en-US"/>
              <a:t>Networking: Azure Virtual Network (VNet): Provides a secure and isolated network environment for the application within Azure.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D1C3-6F23-BCD6-8A6D-5420B5A34B85}"/>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CA"/>
          </a:p>
        </p:txBody>
      </p:sp>
      <p:sp>
        <p:nvSpPr>
          <p:cNvPr id="3" name="Subtitle 2">
            <a:extLst>
              <a:ext uri="{FF2B5EF4-FFF2-40B4-BE49-F238E27FC236}">
                <a16:creationId xmlns:a16="http://schemas.microsoft.com/office/drawing/2014/main" id="{18195C5C-D593-9382-31B7-BD08D5E6E3A5}"/>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B141D18-3235-EBFE-BEC2-E6614A91CB1D}"/>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71BAF516-3ABA-5F06-9638-36544F497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AADFC-9418-1B85-F8E1-0865E9195D3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468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B924-7E5C-306E-BCEB-5E6719BEF89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6DF1AF9-C7D3-87C9-27B6-69103B43D0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754775-42E1-0297-6898-291AEF6CD28F}"/>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E0AC43D4-381B-E5F7-2704-9027DE8A1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03251-C722-A359-F97F-9D0BF84DB5D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670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77537A-E516-D4EF-95BC-E46C223EBB20}"/>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02FA882-1E03-B369-2572-A8E5D07924DA}"/>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15EAF14-EBBB-6430-D4EB-E9FC93828C45}"/>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1A27D9C4-9A92-DD03-FBA3-712B5BB8F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F7E1D-3CA3-BADB-A2FA-CB8C72A1DB4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736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2D6C-4AD3-0BA9-A520-9403C6876C9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C26A67F-936D-5FA7-2D46-293D98E6D7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D292C7-5981-F822-D882-A03BFDD0C6CC}"/>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1614AD2B-E15A-5A1F-8A02-F1CFFF58B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DAF28-48F5-8037-CA7A-66187A658CD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973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8541-EE9D-2B5E-2693-E9AA3213B9D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0233B95-A20D-1F10-8C75-5E44359F8E3D}"/>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FCC4D-8875-7D29-DBAA-AEFAAAE57F22}"/>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54C7E7C5-BA3B-6965-42CD-59201C1A9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06051-65C5-7CB0-DC70-F4934D89FEC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734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9BDD-F627-B804-43F6-F76F436EFF3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EC07425-E6EB-D786-B83B-D19D9D0F214B}"/>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A4E1098-FDD1-46F7-0284-45826B98D56B}"/>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BF6CA59-2F92-948D-3735-A115B4E30177}"/>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a:extLst>
              <a:ext uri="{FF2B5EF4-FFF2-40B4-BE49-F238E27FC236}">
                <a16:creationId xmlns:a16="http://schemas.microsoft.com/office/drawing/2014/main" id="{3A5D2EBE-55A2-37F3-A6EF-84B9B19B9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E475A-3296-58EE-B765-037BBD38AB2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50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FF85-DEB5-25F5-1AD4-018DE14B732E}"/>
              </a:ext>
            </a:extLst>
          </p:cNvPr>
          <p:cNvSpPr>
            <a:spLocks noGrp="1"/>
          </p:cNvSpPr>
          <p:nvPr>
            <p:ph type="title"/>
          </p:nvPr>
        </p:nvSpPr>
        <p:spPr>
          <a:xfrm>
            <a:off x="1259682" y="547688"/>
            <a:ext cx="15773400" cy="1988345"/>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89F8BB5-CFF6-1F3B-5A0A-A28ED9CBFC5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9FE85-6BAC-A859-16D4-FF9618A9A3C3}"/>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15997E0-9FA6-963D-DDF3-FD91C3C5493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7EB45-E93A-980B-3C79-71A66F1A39C2}"/>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DF4E93-AA9E-6966-4A39-7F4D9D3EF470}"/>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a:extLst>
              <a:ext uri="{FF2B5EF4-FFF2-40B4-BE49-F238E27FC236}">
                <a16:creationId xmlns:a16="http://schemas.microsoft.com/office/drawing/2014/main" id="{D001EE35-9A09-0975-C0D1-874413BED6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356747-D4C1-4F9F-DF45-BC8074152EC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7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29AF-4564-571C-D44B-94F8D4F899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09F5836-17EE-9C70-74D5-1EA338D63A14}"/>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a:extLst>
              <a:ext uri="{FF2B5EF4-FFF2-40B4-BE49-F238E27FC236}">
                <a16:creationId xmlns:a16="http://schemas.microsoft.com/office/drawing/2014/main" id="{EE9D802F-CF94-61EE-593A-E009AC1E49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F9C9D-AA61-3702-2B13-1722B156907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7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BFDB8-0FC7-6C97-F3D5-399EF7B59F3F}"/>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a:extLst>
              <a:ext uri="{FF2B5EF4-FFF2-40B4-BE49-F238E27FC236}">
                <a16:creationId xmlns:a16="http://schemas.microsoft.com/office/drawing/2014/main" id="{83877251-80AD-C36F-028B-1FC14F5BC8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FC6C49-C649-60CD-3D38-7D305BC566E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01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6093-A642-1A1C-31B8-ACCA3BDFBAD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C06C278-008E-2CF9-B56E-DF4C19EBC827}"/>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12C2838-6088-03FF-1E60-EACFA9765A4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07729264-60FE-1FB3-8D3A-8C7E86217A25}"/>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a:extLst>
              <a:ext uri="{FF2B5EF4-FFF2-40B4-BE49-F238E27FC236}">
                <a16:creationId xmlns:a16="http://schemas.microsoft.com/office/drawing/2014/main" id="{6031F30B-3D17-2D6F-DD91-AE0D8BA6B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D6AD3-8768-70DA-1254-60BA17D739B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3796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0BA3-E15C-D3C8-99F7-54D9BB4001B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9BFF43B-3FBF-C78B-6952-DD37A5D4FCF5}"/>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CA"/>
          </a:p>
        </p:txBody>
      </p:sp>
      <p:sp>
        <p:nvSpPr>
          <p:cNvPr id="4" name="Text Placeholder 3">
            <a:extLst>
              <a:ext uri="{FF2B5EF4-FFF2-40B4-BE49-F238E27FC236}">
                <a16:creationId xmlns:a16="http://schemas.microsoft.com/office/drawing/2014/main" id="{27A4052A-2DD0-0950-8105-B83BD3AC10B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8F5AE4B-47A8-A03E-AE48-1EA29480E052}"/>
              </a:ext>
            </a:extLst>
          </p:cNvPr>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a:extLst>
              <a:ext uri="{FF2B5EF4-FFF2-40B4-BE49-F238E27FC236}">
                <a16:creationId xmlns:a16="http://schemas.microsoft.com/office/drawing/2014/main" id="{F2029E87-E000-C133-0AB5-9EC330333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F2DFA-C7D4-77FC-8885-0FA0645A0EB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9739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F2FA9A-A1F9-5FA4-5466-7A88BFBB6CC7}"/>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BB88387-4407-4929-3F2A-07509D7FCC23}"/>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F039A6-109A-498D-AE5C-4E084811F3B5}"/>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a:extLst>
              <a:ext uri="{FF2B5EF4-FFF2-40B4-BE49-F238E27FC236}">
                <a16:creationId xmlns:a16="http://schemas.microsoft.com/office/drawing/2014/main" id="{07391E86-F703-610E-4B52-5F1C700F055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BE6D96-5079-3DA0-EE7C-3459F5FBD6B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3321035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cloudkeeper.com/insights/blog/5-effective-ec2-cost-optimization-strategies-maximize-savings" TargetMode="External"/><Relationship Id="rId2" Type="http://schemas.openxmlformats.org/officeDocument/2006/relationships/hyperlink" Target="https://aws.amazon.com/solutions/case-studies/airbnb-optimizes-usage-and-costs-case-study/"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sign&#10;&#10;Description automatically generated">
            <a:extLst>
              <a:ext uri="{FF2B5EF4-FFF2-40B4-BE49-F238E27FC236}">
                <a16:creationId xmlns:a16="http://schemas.microsoft.com/office/drawing/2014/main" id="{89852B2A-7A03-A10C-BD15-F49A76AE23B4}"/>
              </a:ext>
            </a:extLst>
          </p:cNvPr>
          <p:cNvPicPr>
            <a:picLocks noChangeAspect="1"/>
          </p:cNvPicPr>
          <p:nvPr/>
        </p:nvPicPr>
        <p:blipFill>
          <a:blip r:embed="rId2">
            <a:extLst>
              <a:ext uri="{28A0092B-C50C-407E-A947-70E740481C1C}">
                <a14:useLocalDpi xmlns:a14="http://schemas.microsoft.com/office/drawing/2010/main" val="0"/>
              </a:ext>
            </a:extLst>
          </a:blip>
          <a:srcRect l="11477" r="4151"/>
          <a:stretch/>
        </p:blipFill>
        <p:spPr>
          <a:xfrm>
            <a:off x="0" y="0"/>
            <a:ext cx="13002768" cy="10286990"/>
          </a:xfrm>
          <a:prstGeom prst="rect">
            <a:avLst/>
          </a:prstGeom>
        </p:spPr>
      </p:pic>
      <p:sp>
        <p:nvSpPr>
          <p:cNvPr id="59" name="Rectangle 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82366" y="0"/>
            <a:ext cx="14105634" cy="10287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8287512" y="975055"/>
            <a:ext cx="9525000" cy="289912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700" b="1" dirty="0">
                <a:solidFill>
                  <a:schemeClr val="bg1"/>
                </a:solidFill>
                <a:latin typeface="+mj-lt"/>
                <a:ea typeface="+mj-ea"/>
                <a:cs typeface="+mj-cs"/>
              </a:rPr>
              <a:t>Airbnb’s Cost Optimization Strategies on AWS</a:t>
            </a: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195810"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7472" y="6820380"/>
            <a:ext cx="6035040" cy="2743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80DB8CD-E94A-A40C-4333-0258454BE4CB}"/>
              </a:ext>
            </a:extLst>
          </p:cNvPr>
          <p:cNvGrpSpPr/>
          <p:nvPr/>
        </p:nvGrpSpPr>
        <p:grpSpPr>
          <a:xfrm>
            <a:off x="0" y="7746800"/>
            <a:ext cx="18258503" cy="1216195"/>
            <a:chOff x="-19171000" y="1898177"/>
            <a:chExt cx="23920804" cy="1621593"/>
          </a:xfrm>
        </p:grpSpPr>
        <p:sp>
          <p:nvSpPr>
            <p:cNvPr id="8" name="TextBox 6">
              <a:extLst>
                <a:ext uri="{FF2B5EF4-FFF2-40B4-BE49-F238E27FC236}">
                  <a16:creationId xmlns:a16="http://schemas.microsoft.com/office/drawing/2014/main" id="{93871A8F-4E9D-8E82-702A-8286A6798876}"/>
                </a:ext>
              </a:extLst>
            </p:cNvPr>
            <p:cNvSpPr txBox="1"/>
            <p:nvPr/>
          </p:nvSpPr>
          <p:spPr>
            <a:xfrm>
              <a:off x="-5801317" y="1898997"/>
              <a:ext cx="3155601" cy="1445438"/>
            </a:xfrm>
            <a:prstGeom prst="rect">
              <a:avLst/>
            </a:prstGeom>
          </p:spPr>
          <p:txBody>
            <a:bodyPr wrap="square" lIns="0" tIns="0" rIns="0" bIns="0" rtlCol="0" anchor="t">
              <a:spAutoFit/>
            </a:bodyPr>
            <a:lstStyle/>
            <a:p>
              <a:pPr marL="0" lvl="0" indent="0" algn="r">
                <a:lnSpc>
                  <a:spcPts val="2859"/>
                </a:lnSpc>
                <a:spcBef>
                  <a:spcPct val="0"/>
                </a:spcBef>
              </a:pPr>
              <a:r>
                <a:rPr lang="en-US" sz="2199" u="none" spc="191" dirty="0">
                  <a:solidFill>
                    <a:schemeClr val="bg1"/>
                  </a:solidFill>
                  <a:latin typeface="Be Vietnam Ultra-Bold"/>
                </a:rPr>
                <a:t>PRESENTED TO</a:t>
              </a:r>
            </a:p>
            <a:p>
              <a:pPr algn="r">
                <a:lnSpc>
                  <a:spcPts val="2859"/>
                </a:lnSpc>
                <a:spcBef>
                  <a:spcPct val="0"/>
                </a:spcBef>
              </a:pPr>
              <a:r>
                <a:rPr lang="en-US" sz="2000" dirty="0">
                  <a:solidFill>
                    <a:schemeClr val="bg1"/>
                  </a:solidFill>
                  <a:latin typeface="IBM Plex Sans"/>
                </a:rPr>
                <a:t>VIGNESH RAVI</a:t>
              </a:r>
            </a:p>
            <a:p>
              <a:pPr marL="0" lvl="0" indent="0" algn="r">
                <a:lnSpc>
                  <a:spcPts val="2859"/>
                </a:lnSpc>
                <a:spcBef>
                  <a:spcPct val="0"/>
                </a:spcBef>
              </a:pPr>
              <a:endParaRPr lang="en-US" sz="2199" u="none" spc="191" dirty="0">
                <a:solidFill>
                  <a:schemeClr val="bg1"/>
                </a:solidFill>
                <a:latin typeface="Be Vietnam Ultra-Bold"/>
              </a:endParaRPr>
            </a:p>
          </p:txBody>
        </p:sp>
        <p:sp>
          <p:nvSpPr>
            <p:cNvPr id="9" name="TextBox 7">
              <a:extLst>
                <a:ext uri="{FF2B5EF4-FFF2-40B4-BE49-F238E27FC236}">
                  <a16:creationId xmlns:a16="http://schemas.microsoft.com/office/drawing/2014/main" id="{34569FAC-C7AC-A3CD-2824-82EF4F52D590}"/>
                </a:ext>
              </a:extLst>
            </p:cNvPr>
            <p:cNvSpPr txBox="1"/>
            <p:nvPr/>
          </p:nvSpPr>
          <p:spPr>
            <a:xfrm>
              <a:off x="-19171000" y="2454477"/>
              <a:ext cx="4749804" cy="540148"/>
            </a:xfrm>
            <a:prstGeom prst="rect">
              <a:avLst/>
            </a:prstGeom>
          </p:spPr>
          <p:txBody>
            <a:bodyPr lIns="0" tIns="0" rIns="0" bIns="0" rtlCol="0" anchor="t">
              <a:spAutoFit/>
            </a:bodyPr>
            <a:lstStyle/>
            <a:p>
              <a:pPr algn="r">
                <a:lnSpc>
                  <a:spcPts val="3359"/>
                </a:lnSpc>
              </a:pPr>
              <a:endParaRPr lang="en-US" sz="2400" dirty="0">
                <a:solidFill>
                  <a:schemeClr val="bg1"/>
                </a:solidFill>
                <a:latin typeface="IBM Plex Sans"/>
              </a:endParaRPr>
            </a:p>
          </p:txBody>
        </p:sp>
        <p:sp>
          <p:nvSpPr>
            <p:cNvPr id="10" name="TextBox 8">
              <a:extLst>
                <a:ext uri="{FF2B5EF4-FFF2-40B4-BE49-F238E27FC236}">
                  <a16:creationId xmlns:a16="http://schemas.microsoft.com/office/drawing/2014/main" id="{E4D82853-004E-943F-4F10-C2AD5495399E}"/>
                </a:ext>
              </a:extLst>
            </p:cNvPr>
            <p:cNvSpPr txBox="1"/>
            <p:nvPr/>
          </p:nvSpPr>
          <p:spPr>
            <a:xfrm>
              <a:off x="-1093679" y="1898177"/>
              <a:ext cx="4749803" cy="1530931"/>
            </a:xfrm>
            <a:prstGeom prst="rect">
              <a:avLst/>
            </a:prstGeom>
          </p:spPr>
          <p:txBody>
            <a:bodyPr lIns="0" tIns="0" rIns="0" bIns="0" rtlCol="0" anchor="t">
              <a:spAutoFit/>
            </a:bodyPr>
            <a:lstStyle/>
            <a:p>
              <a:pPr marL="0" lvl="0" indent="0" algn="r">
                <a:lnSpc>
                  <a:spcPts val="2859"/>
                </a:lnSpc>
                <a:spcBef>
                  <a:spcPct val="0"/>
                </a:spcBef>
              </a:pPr>
              <a:r>
                <a:rPr lang="en-US" sz="2199" u="none" spc="191" dirty="0">
                  <a:solidFill>
                    <a:schemeClr val="bg1"/>
                  </a:solidFill>
                  <a:latin typeface="Be Vietnam Ultra-Bold"/>
                </a:rPr>
                <a:t>PRESENTED BY</a:t>
              </a:r>
            </a:p>
            <a:p>
              <a:pPr algn="r">
                <a:lnSpc>
                  <a:spcPts val="3359"/>
                </a:lnSpc>
              </a:pPr>
              <a:r>
                <a:rPr lang="en-US" sz="2000" dirty="0">
                  <a:solidFill>
                    <a:schemeClr val="bg1"/>
                  </a:solidFill>
                  <a:latin typeface="IBM Plex Sans"/>
                </a:rPr>
                <a:t>SWATHI ANIL(8905477)</a:t>
              </a:r>
            </a:p>
            <a:p>
              <a:pPr marL="0" lvl="0" indent="0" algn="r">
                <a:lnSpc>
                  <a:spcPts val="2859"/>
                </a:lnSpc>
                <a:spcBef>
                  <a:spcPct val="0"/>
                </a:spcBef>
              </a:pPr>
              <a:endParaRPr lang="en-US" sz="2199" u="none" spc="191" dirty="0">
                <a:solidFill>
                  <a:schemeClr val="bg1"/>
                </a:solidFill>
                <a:latin typeface="Be Vietnam Ultra-Bold"/>
              </a:endParaRPr>
            </a:p>
          </p:txBody>
        </p:sp>
        <p:sp>
          <p:nvSpPr>
            <p:cNvPr id="11" name="TextBox 9">
              <a:extLst>
                <a:ext uri="{FF2B5EF4-FFF2-40B4-BE49-F238E27FC236}">
                  <a16:creationId xmlns:a16="http://schemas.microsoft.com/office/drawing/2014/main" id="{DA65BCF0-CCD5-ADDA-2331-BFD250C0C345}"/>
                </a:ext>
              </a:extLst>
            </p:cNvPr>
            <p:cNvSpPr txBox="1"/>
            <p:nvPr/>
          </p:nvSpPr>
          <p:spPr>
            <a:xfrm>
              <a:off x="0" y="2979622"/>
              <a:ext cx="4749804" cy="540148"/>
            </a:xfrm>
            <a:prstGeom prst="rect">
              <a:avLst/>
            </a:prstGeom>
          </p:spPr>
          <p:txBody>
            <a:bodyPr lIns="0" tIns="0" rIns="0" bIns="0" rtlCol="0" anchor="t">
              <a:spAutoFit/>
            </a:bodyPr>
            <a:lstStyle/>
            <a:p>
              <a:pPr algn="r">
                <a:lnSpc>
                  <a:spcPts val="3359"/>
                </a:lnSpc>
              </a:pPr>
              <a:endParaRPr lang="en-US" sz="2400" dirty="0">
                <a:solidFill>
                  <a:schemeClr val="bg1"/>
                </a:solidFill>
                <a:latin typeface="IBM Plex Sans"/>
              </a:endParaRPr>
            </a:p>
          </p:txBody>
        </p:sp>
      </p:grpSp>
      <p:sp>
        <p:nvSpPr>
          <p:cNvPr id="13" name="TextBox 4">
            <a:extLst>
              <a:ext uri="{FF2B5EF4-FFF2-40B4-BE49-F238E27FC236}">
                <a16:creationId xmlns:a16="http://schemas.microsoft.com/office/drawing/2014/main" id="{CE1927F9-1095-05D7-0522-8A226B2424A3}"/>
              </a:ext>
            </a:extLst>
          </p:cNvPr>
          <p:cNvSpPr txBox="1"/>
          <p:nvPr/>
        </p:nvSpPr>
        <p:spPr>
          <a:xfrm>
            <a:off x="9266837" y="4398707"/>
            <a:ext cx="8585642" cy="1211550"/>
          </a:xfrm>
          <a:prstGeom prst="rect">
            <a:avLst/>
          </a:prstGeom>
        </p:spPr>
        <p:txBody>
          <a:bodyPr wrap="square" lIns="0" tIns="0" rIns="0" bIns="0" rtlCol="0" anchor="t">
            <a:spAutoFit/>
          </a:bodyPr>
          <a:lstStyle/>
          <a:p>
            <a:pPr>
              <a:lnSpc>
                <a:spcPts val="11880"/>
              </a:lnSpc>
            </a:pPr>
            <a:r>
              <a:rPr lang="en-US" sz="2600" dirty="0">
                <a:solidFill>
                  <a:schemeClr val="bg1"/>
                </a:solidFill>
                <a:latin typeface="Be Vietnam"/>
              </a:rPr>
              <a:t>ADOPTION AND MIGRATION PLANNING – SYST8171</a:t>
            </a:r>
          </a:p>
        </p:txBody>
      </p:sp>
    </p:spTree>
    <p:extLst>
      <p:ext uri="{BB962C8B-B14F-4D97-AF65-F5344CB8AC3E}">
        <p14:creationId xmlns:p14="http://schemas.microsoft.com/office/powerpoint/2010/main" val="18389092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1B7E84-DE33-C916-B9E5-A261125E091D}"/>
              </a:ext>
            </a:extLst>
          </p:cNvPr>
          <p:cNvSpPr txBox="1"/>
          <p:nvPr/>
        </p:nvSpPr>
        <p:spPr>
          <a:xfrm>
            <a:off x="-38100" y="283838"/>
            <a:ext cx="18364200" cy="861774"/>
          </a:xfrm>
          <a:prstGeom prst="rect">
            <a:avLst/>
          </a:prstGeom>
          <a:noFill/>
        </p:spPr>
        <p:txBody>
          <a:bodyPr wrap="square">
            <a:spAutoFit/>
          </a:bodyPr>
          <a:lstStyle/>
          <a:p>
            <a:pPr algn="ctr">
              <a:lnSpc>
                <a:spcPts val="5994"/>
              </a:lnSpc>
            </a:pPr>
            <a:r>
              <a:rPr lang="en-CA" sz="5400" b="1" i="0" dirty="0">
                <a:solidFill>
                  <a:schemeClr val="accent1"/>
                </a:solidFill>
                <a:effectLst/>
                <a:latin typeface="+mj-lt"/>
              </a:rPr>
              <a:t>Optimization Strategies: </a:t>
            </a:r>
            <a:endParaRPr lang="en-US" sz="5400" b="1" dirty="0">
              <a:solidFill>
                <a:schemeClr val="accent1"/>
              </a:solidFill>
              <a:latin typeface="+mj-lt"/>
            </a:endParaRPr>
          </a:p>
        </p:txBody>
      </p:sp>
      <p:sp>
        <p:nvSpPr>
          <p:cNvPr id="4" name="TextBox 13">
            <a:extLst>
              <a:ext uri="{FF2B5EF4-FFF2-40B4-BE49-F238E27FC236}">
                <a16:creationId xmlns:a16="http://schemas.microsoft.com/office/drawing/2014/main" id="{107FA15E-C609-D395-04A2-4BFA2894CE41}"/>
              </a:ext>
            </a:extLst>
          </p:cNvPr>
          <p:cNvSpPr txBox="1"/>
          <p:nvPr/>
        </p:nvSpPr>
        <p:spPr>
          <a:xfrm>
            <a:off x="358082" y="1790700"/>
            <a:ext cx="10005118" cy="8863965"/>
          </a:xfrm>
          <a:prstGeom prst="rect">
            <a:avLst/>
          </a:prstGeom>
        </p:spPr>
        <p:txBody>
          <a:bodyPr wrap="square" lIns="0" tIns="0" rIns="0" bIns="0" rtlCol="0" anchor="t">
            <a:spAutoFit/>
          </a:bodyPr>
          <a:lstStyle/>
          <a:p>
            <a:pPr marL="325755" lvl="1" algn="just"/>
            <a:r>
              <a:rPr lang="en-US" sz="4800" b="1" dirty="0">
                <a:solidFill>
                  <a:schemeClr val="accent1"/>
                </a:solidFill>
                <a:latin typeface="+mj-lt"/>
              </a:rPr>
              <a:t>Strategies Used by Airbnb</a:t>
            </a:r>
            <a:endParaRPr lang="en-US" sz="4800" dirty="0">
              <a:solidFill>
                <a:schemeClr val="accent1"/>
              </a:solidFill>
              <a:latin typeface="+mj-lt"/>
            </a:endParaRPr>
          </a:p>
          <a:p>
            <a:pPr marL="1463040" lvl="2" indent="-571500" algn="just">
              <a:buFont typeface="Wingdings" panose="05000000000000000000" pitchFamily="2" charset="2"/>
              <a:buChar char="ü"/>
            </a:pPr>
            <a:r>
              <a:rPr lang="en-US" sz="2400" dirty="0"/>
              <a:t>Savings Plan: Airbnb changed its approach to using EC2 from on-demand instances to using a Saving Plan. This plan provides discounts for dedicated use over some time of one to three-year term, which helps in cost reduction.</a:t>
            </a:r>
          </a:p>
          <a:p>
            <a:pPr marL="1463040" lvl="2" indent="-571500" algn="just">
              <a:buFont typeface="Wingdings" panose="05000000000000000000" pitchFamily="2" charset="2"/>
              <a:buChar char="ü"/>
            </a:pPr>
            <a:r>
              <a:rPr lang="en-US" sz="2400" dirty="0"/>
              <a:t>S3 Intelligent-Tiering: Airbnb makes use of S3 Intelligent-Tiering, an automated storage class that helps in moving objects based on the patterns of usage.</a:t>
            </a:r>
          </a:p>
          <a:p>
            <a:pPr marL="1463040" lvl="2" indent="-571500" algn="just">
              <a:buFont typeface="Wingdings" panose="05000000000000000000" pitchFamily="2" charset="2"/>
              <a:buChar char="ü"/>
            </a:pPr>
            <a:r>
              <a:rPr lang="en-US" sz="2400" dirty="0"/>
              <a:t>S3 Glacier Storage: Airbnb has the S3 Glacier storage class for storing backups and other data that is rarely accessed. This storage class is cheaper compared to the on-demand storage classes.</a:t>
            </a:r>
          </a:p>
          <a:p>
            <a:pPr marL="1463040" lvl="2" indent="-571500" algn="just">
              <a:buFont typeface="Wingdings" panose="05000000000000000000" pitchFamily="2" charset="2"/>
              <a:buChar char="ü"/>
            </a:pPr>
            <a:r>
              <a:rPr lang="en-US" sz="2400" dirty="0"/>
              <a:t>Right-Sizing with Auto Scaling: Airbnb, in association with the use of Amazon EC2, may implement characteristics of auto-scaling. This enables them to acquire the right equipment to facilitate their high workload during busy hours, without incurring high costs.</a:t>
            </a:r>
          </a:p>
          <a:p>
            <a:pPr marL="1463040" lvl="2" indent="-571500" algn="just">
              <a:buFont typeface="Wingdings" panose="05000000000000000000" pitchFamily="2" charset="2"/>
              <a:buChar char="ü"/>
            </a:pPr>
            <a:r>
              <a:rPr lang="en-US" sz="2400" dirty="0"/>
              <a:t>AWS Lambda: For serverless computing requirements, they use AWS Lambda. This enables them to execute applications without worrying about servers, thus saving much on infrastructure and the process.</a:t>
            </a:r>
          </a:p>
          <a:p>
            <a:pPr marL="1463040" lvl="2" indent="-571500" algn="just">
              <a:buFont typeface="Wingdings" panose="05000000000000000000" pitchFamily="2" charset="2"/>
              <a:buChar char="ü"/>
            </a:pPr>
            <a:r>
              <a:rPr lang="en-US" sz="2400" dirty="0"/>
              <a:t>Spot Instances: Some of the least critical applications that can tolerate interruption may be economically profited to run on AWS Spot instances by Airbnb.</a:t>
            </a:r>
          </a:p>
          <a:p>
            <a:pPr marL="1463040" lvl="2" indent="-571500" algn="just">
              <a:buFont typeface="Wingdings" panose="05000000000000000000" pitchFamily="2" charset="2"/>
              <a:buChar char="ü"/>
            </a:pPr>
            <a:endParaRPr lang="en-US" sz="2400" dirty="0"/>
          </a:p>
          <a:p>
            <a:pPr marL="1463040" lvl="2" indent="-571500" algn="just">
              <a:buFont typeface="Wingdings" panose="05000000000000000000" pitchFamily="2" charset="2"/>
              <a:buChar char="ü"/>
            </a:pPr>
            <a:endParaRPr lang="en-US" sz="2400" dirty="0"/>
          </a:p>
        </p:txBody>
      </p:sp>
      <p:pic>
        <p:nvPicPr>
          <p:cNvPr id="9" name="Picture 8" descr="A cloud computing network and a globe&#10;&#10;Description automatically generated with medium confidence">
            <a:extLst>
              <a:ext uri="{FF2B5EF4-FFF2-40B4-BE49-F238E27FC236}">
                <a16:creationId xmlns:a16="http://schemas.microsoft.com/office/drawing/2014/main" id="{2CDD73E0-8F8B-6F67-7636-16001CC45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886" y="2400300"/>
            <a:ext cx="7239000" cy="4789158"/>
          </a:xfrm>
          <a:prstGeom prst="rect">
            <a:avLst/>
          </a:prstGeom>
        </p:spPr>
      </p:pic>
      <p:grpSp>
        <p:nvGrpSpPr>
          <p:cNvPr id="2" name="Group 15">
            <a:extLst>
              <a:ext uri="{FF2B5EF4-FFF2-40B4-BE49-F238E27FC236}">
                <a16:creationId xmlns:a16="http://schemas.microsoft.com/office/drawing/2014/main" id="{4BE309C3-C0FD-0809-5718-66696176CED7}"/>
              </a:ext>
            </a:extLst>
          </p:cNvPr>
          <p:cNvGrpSpPr/>
          <p:nvPr/>
        </p:nvGrpSpPr>
        <p:grpSpPr>
          <a:xfrm>
            <a:off x="-38100" y="0"/>
            <a:ext cx="18288000" cy="1790700"/>
            <a:chOff x="83574" y="21201"/>
            <a:chExt cx="24384000" cy="3120655"/>
          </a:xfrm>
        </p:grpSpPr>
        <p:pic>
          <p:nvPicPr>
            <p:cNvPr id="6" name="Picture 16">
              <a:extLst>
                <a:ext uri="{FF2B5EF4-FFF2-40B4-BE49-F238E27FC236}">
                  <a16:creationId xmlns:a16="http://schemas.microsoft.com/office/drawing/2014/main" id="{686A21D9-34D9-7BD6-4812-6CB59BC08971}"/>
                </a:ext>
              </a:extLst>
            </p:cNvPr>
            <p:cNvPicPr>
              <a:picLocks noChangeAspect="1"/>
            </p:cNvPicPr>
            <p:nvPr/>
          </p:nvPicPr>
          <p:blipFill>
            <a:blip r:embed="rId3">
              <a:alphaModFix amt="14000"/>
            </a:blip>
            <a:srcRect t="45734" b="45734"/>
            <a:stretch>
              <a:fillRect/>
            </a:stretch>
          </p:blipFill>
          <p:spPr>
            <a:xfrm>
              <a:off x="83574" y="21201"/>
              <a:ext cx="24384000" cy="3120655"/>
            </a:xfrm>
            <a:prstGeom prst="rect">
              <a:avLst/>
            </a:prstGeom>
          </p:spPr>
        </p:pic>
      </p:grpSp>
    </p:spTree>
    <p:extLst>
      <p:ext uri="{BB962C8B-B14F-4D97-AF65-F5344CB8AC3E}">
        <p14:creationId xmlns:p14="http://schemas.microsoft.com/office/powerpoint/2010/main" val="413315167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2A85CA"/>
            </a:solidFill>
          </p:spPr>
          <p:txBody>
            <a:bodyPr/>
            <a:lstStyle/>
            <a:p>
              <a:endParaRPr lang="en-IN"/>
            </a:p>
          </p:txBody>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535065" y="2566984"/>
            <a:ext cx="6652666" cy="749821"/>
          </a:xfrm>
          <a:prstGeom prst="rect">
            <a:avLst/>
          </a:prstGeom>
        </p:spPr>
        <p:txBody>
          <a:bodyPr lIns="0" tIns="0" rIns="0" bIns="0" rtlCol="0" anchor="t">
            <a:spAutoFit/>
          </a:bodyPr>
          <a:lstStyle/>
          <a:p>
            <a:pPr algn="ctr">
              <a:lnSpc>
                <a:spcPts val="6922"/>
              </a:lnSpc>
            </a:pPr>
            <a:r>
              <a:rPr lang="en-US" sz="2400" dirty="0">
                <a:solidFill>
                  <a:srgbClr val="2A85CA"/>
                </a:solidFill>
                <a:latin typeface="Poppins Ultra-Bold"/>
              </a:rPr>
              <a:t>Cloud Cost Optimization Tools.</a:t>
            </a:r>
          </a:p>
        </p:txBody>
      </p:sp>
      <p:grpSp>
        <p:nvGrpSpPr>
          <p:cNvPr id="15" name="Group 15"/>
          <p:cNvGrpSpPr/>
          <p:nvPr/>
        </p:nvGrpSpPr>
        <p:grpSpPr>
          <a:xfrm>
            <a:off x="0" y="0"/>
            <a:ext cx="18288000" cy="2340491"/>
            <a:chOff x="0" y="0"/>
            <a:chExt cx="24384000" cy="3120655"/>
          </a:xfrm>
        </p:grpSpPr>
        <p:pic>
          <p:nvPicPr>
            <p:cNvPr id="16" name="Picture 16"/>
            <p:cNvPicPr>
              <a:picLocks noChangeAspect="1"/>
            </p:cNvPicPr>
            <p:nvPr/>
          </p:nvPicPr>
          <p:blipFill>
            <a:blip r:embed="rId3">
              <a:alphaModFix amt="14000"/>
            </a:blip>
            <a:srcRect t="45734" b="45734"/>
            <a:stretch>
              <a:fillRect/>
            </a:stretch>
          </p:blipFill>
          <p:spPr>
            <a:xfrm>
              <a:off x="0" y="0"/>
              <a:ext cx="24384000" cy="3120655"/>
            </a:xfrm>
            <a:prstGeom prst="rect">
              <a:avLst/>
            </a:prstGeom>
          </p:spPr>
        </p:pic>
      </p:grpSp>
      <p:sp>
        <p:nvSpPr>
          <p:cNvPr id="17" name="TextBox 17"/>
          <p:cNvSpPr txBox="1"/>
          <p:nvPr/>
        </p:nvSpPr>
        <p:spPr>
          <a:xfrm>
            <a:off x="535065" y="580468"/>
            <a:ext cx="17217866" cy="1179554"/>
          </a:xfrm>
          <a:prstGeom prst="rect">
            <a:avLst/>
          </a:prstGeom>
        </p:spPr>
        <p:txBody>
          <a:bodyPr lIns="0" tIns="0" rIns="0" bIns="0" rtlCol="0" anchor="t">
            <a:spAutoFit/>
          </a:bodyPr>
          <a:lstStyle/>
          <a:p>
            <a:pPr algn="ctr">
              <a:lnSpc>
                <a:spcPts val="9800"/>
              </a:lnSpc>
            </a:pPr>
            <a:r>
              <a:rPr lang="en-IN" sz="7200" dirty="0">
                <a:solidFill>
                  <a:schemeClr val="bg1"/>
                </a:solidFill>
              </a:rPr>
              <a:t>Suggested Improvements</a:t>
            </a:r>
            <a:endParaRPr lang="en-US" sz="7000" b="1" dirty="0">
              <a:solidFill>
                <a:schemeClr val="bg1"/>
              </a:solidFill>
              <a:latin typeface="+mj-lt"/>
            </a:endParaRPr>
          </a:p>
        </p:txBody>
      </p:sp>
      <p:sp>
        <p:nvSpPr>
          <p:cNvPr id="18" name="TextBox 17">
            <a:extLst>
              <a:ext uri="{FF2B5EF4-FFF2-40B4-BE49-F238E27FC236}">
                <a16:creationId xmlns:a16="http://schemas.microsoft.com/office/drawing/2014/main" id="{3CDBAA08-D573-F54E-2651-63D439B55672}"/>
              </a:ext>
            </a:extLst>
          </p:cNvPr>
          <p:cNvSpPr txBox="1"/>
          <p:nvPr/>
        </p:nvSpPr>
        <p:spPr>
          <a:xfrm>
            <a:off x="690737" y="3469838"/>
            <a:ext cx="796025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Poppins"/>
              </a:rPr>
              <a:t>The cloud cost optimization tool can also be integrated for even a better management of cost aspect for Airbnb. The use of these tools offer full information concerning cost and resources that are underutilized and areas of improvements.</a:t>
            </a:r>
          </a:p>
          <a:p>
            <a:pPr marL="285750" indent="-285750">
              <a:buFont typeface="Arial" panose="020B0604020202020204" pitchFamily="34" charset="0"/>
              <a:buChar char="•"/>
            </a:pPr>
            <a:endParaRPr lang="en-US" sz="1800" dirty="0">
              <a:latin typeface="Poppins"/>
            </a:endParaRPr>
          </a:p>
          <a:p>
            <a:endParaRPr lang="en-US" sz="1800" dirty="0">
              <a:latin typeface="Poppins"/>
            </a:endParaRPr>
          </a:p>
          <a:p>
            <a:endParaRPr lang="en-CA" dirty="0"/>
          </a:p>
        </p:txBody>
      </p:sp>
      <p:sp>
        <p:nvSpPr>
          <p:cNvPr id="19" name="TextBox 5"/>
          <p:cNvSpPr txBox="1"/>
          <p:nvPr/>
        </p:nvSpPr>
        <p:spPr>
          <a:xfrm>
            <a:off x="9236597" y="2402980"/>
            <a:ext cx="8380331" cy="817147"/>
          </a:xfrm>
          <a:prstGeom prst="rect">
            <a:avLst/>
          </a:prstGeom>
        </p:spPr>
        <p:txBody>
          <a:bodyPr wrap="square" lIns="0" tIns="0" rIns="0" bIns="0" rtlCol="0" anchor="t">
            <a:spAutoFit/>
          </a:bodyPr>
          <a:lstStyle/>
          <a:p>
            <a:pPr algn="ctr">
              <a:lnSpc>
                <a:spcPts val="7592"/>
              </a:lnSpc>
            </a:pPr>
            <a:r>
              <a:rPr lang="en-US" sz="2400" dirty="0">
                <a:solidFill>
                  <a:srgbClr val="2A85CA"/>
                </a:solidFill>
                <a:latin typeface="Poppins Ultra-Bold"/>
              </a:rPr>
              <a:t>Reserved Instances for Predictable Workloads:</a:t>
            </a:r>
          </a:p>
        </p:txBody>
      </p:sp>
      <p:sp>
        <p:nvSpPr>
          <p:cNvPr id="20" name="TextBox 19">
            <a:extLst>
              <a:ext uri="{FF2B5EF4-FFF2-40B4-BE49-F238E27FC236}">
                <a16:creationId xmlns:a16="http://schemas.microsoft.com/office/drawing/2014/main" id="{E5974723-6693-54E6-108B-4921D4156A67}"/>
              </a:ext>
            </a:extLst>
          </p:cNvPr>
          <p:cNvSpPr txBox="1"/>
          <p:nvPr/>
        </p:nvSpPr>
        <p:spPr>
          <a:xfrm>
            <a:off x="9637004" y="3344720"/>
            <a:ext cx="796025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Poppins"/>
              </a:rPr>
              <a:t>Thus, while with Savings Plans the provision of flexibility is given, reserved instances may be even cheaper for the really consistent workloads. These provide capacity commitment at a certain price that is lower than the spot price.</a:t>
            </a:r>
          </a:p>
          <a:p>
            <a:endParaRPr lang="en-US" sz="1800" dirty="0">
              <a:latin typeface="Poppins"/>
            </a:endParaRPr>
          </a:p>
          <a:p>
            <a:r>
              <a:rPr lang="en-US" sz="1800" dirty="0">
                <a:latin typeface="Poppins"/>
              </a:rPr>
              <a:t> </a:t>
            </a:r>
            <a:endParaRPr lang="en-CA" dirty="0"/>
          </a:p>
        </p:txBody>
      </p:sp>
      <p:sp>
        <p:nvSpPr>
          <p:cNvPr id="6" name="TextBox 5">
            <a:extLst>
              <a:ext uri="{FF2B5EF4-FFF2-40B4-BE49-F238E27FC236}">
                <a16:creationId xmlns:a16="http://schemas.microsoft.com/office/drawing/2014/main" id="{DDDD5436-6784-F43A-EE53-6AAEB6CFD4DB}"/>
              </a:ext>
            </a:extLst>
          </p:cNvPr>
          <p:cNvSpPr txBox="1"/>
          <p:nvPr/>
        </p:nvSpPr>
        <p:spPr>
          <a:xfrm>
            <a:off x="499536" y="5147083"/>
            <a:ext cx="6652666" cy="749821"/>
          </a:xfrm>
          <a:prstGeom prst="rect">
            <a:avLst/>
          </a:prstGeom>
        </p:spPr>
        <p:txBody>
          <a:bodyPr lIns="0" tIns="0" rIns="0" bIns="0" rtlCol="0" anchor="t">
            <a:spAutoFit/>
          </a:bodyPr>
          <a:lstStyle/>
          <a:p>
            <a:pPr algn="ctr">
              <a:lnSpc>
                <a:spcPts val="6922"/>
              </a:lnSpc>
            </a:pPr>
            <a:r>
              <a:rPr lang="en-US" sz="2400" dirty="0">
                <a:solidFill>
                  <a:srgbClr val="2A85CA"/>
                </a:solidFill>
                <a:latin typeface="Poppins Ultra-Bold"/>
              </a:rPr>
              <a:t>Automated Scaling:</a:t>
            </a:r>
          </a:p>
        </p:txBody>
      </p:sp>
      <p:sp>
        <p:nvSpPr>
          <p:cNvPr id="8" name="TextBox 7">
            <a:extLst>
              <a:ext uri="{FF2B5EF4-FFF2-40B4-BE49-F238E27FC236}">
                <a16:creationId xmlns:a16="http://schemas.microsoft.com/office/drawing/2014/main" id="{4D3E44DA-FD2C-2BED-8F6D-69781893046C}"/>
              </a:ext>
            </a:extLst>
          </p:cNvPr>
          <p:cNvSpPr txBox="1"/>
          <p:nvPr/>
        </p:nvSpPr>
        <p:spPr>
          <a:xfrm>
            <a:off x="690737" y="6274321"/>
            <a:ext cx="796025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Poppins"/>
              </a:rPr>
              <a:t>Automate scaling of the resources is an effective way of avoiding situations whereby resources are used sparingly, yet money is spent on resources that are hardly used. Some tools can even have the functionality of auto-scaling the compute instances on the basis of real-time requirements.</a:t>
            </a:r>
          </a:p>
          <a:p>
            <a:endParaRPr lang="en-US" sz="1800" dirty="0">
              <a:latin typeface="Poppins"/>
            </a:endParaRPr>
          </a:p>
          <a:p>
            <a:endParaRPr lang="en-CA" dirty="0"/>
          </a:p>
        </p:txBody>
      </p:sp>
      <p:sp>
        <p:nvSpPr>
          <p:cNvPr id="9" name="TextBox 5">
            <a:extLst>
              <a:ext uri="{FF2B5EF4-FFF2-40B4-BE49-F238E27FC236}">
                <a16:creationId xmlns:a16="http://schemas.microsoft.com/office/drawing/2014/main" id="{B71ABBBB-ACBC-C085-60B0-4D85E504BE09}"/>
              </a:ext>
            </a:extLst>
          </p:cNvPr>
          <p:cNvSpPr txBox="1"/>
          <p:nvPr/>
        </p:nvSpPr>
        <p:spPr>
          <a:xfrm>
            <a:off x="9637004" y="5113421"/>
            <a:ext cx="8129337" cy="817147"/>
          </a:xfrm>
          <a:prstGeom prst="rect">
            <a:avLst/>
          </a:prstGeom>
        </p:spPr>
        <p:txBody>
          <a:bodyPr wrap="square" lIns="0" tIns="0" rIns="0" bIns="0" rtlCol="0" anchor="t">
            <a:spAutoFit/>
          </a:bodyPr>
          <a:lstStyle/>
          <a:p>
            <a:pPr algn="ctr">
              <a:lnSpc>
                <a:spcPts val="7592"/>
              </a:lnSpc>
            </a:pPr>
            <a:r>
              <a:rPr lang="en-US" sz="2400" dirty="0">
                <a:solidFill>
                  <a:srgbClr val="2A85CA"/>
                </a:solidFill>
                <a:latin typeface="Poppins Ultra-Bold"/>
              </a:rPr>
              <a:t> Containerization with Cost-Optimized Platforms:</a:t>
            </a:r>
          </a:p>
        </p:txBody>
      </p:sp>
      <p:sp>
        <p:nvSpPr>
          <p:cNvPr id="10" name="TextBox 9">
            <a:extLst>
              <a:ext uri="{FF2B5EF4-FFF2-40B4-BE49-F238E27FC236}">
                <a16:creationId xmlns:a16="http://schemas.microsoft.com/office/drawing/2014/main" id="{FF0F5DF8-D420-AD23-0370-820C1D05166D}"/>
              </a:ext>
            </a:extLst>
          </p:cNvPr>
          <p:cNvSpPr txBox="1"/>
          <p:nvPr/>
        </p:nvSpPr>
        <p:spPr>
          <a:xfrm>
            <a:off x="10006262" y="5993057"/>
            <a:ext cx="7960259"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Poppins"/>
              </a:rPr>
              <a:t>Docker or Kubernetes like technologies for the containerization of microservices architectures.</a:t>
            </a:r>
          </a:p>
          <a:p>
            <a:pPr marL="285750" indent="-285750">
              <a:buFont typeface="Arial" panose="020B0604020202020204" pitchFamily="34" charset="0"/>
              <a:buChar char="•"/>
            </a:pPr>
            <a:r>
              <a:rPr lang="en-US" sz="1800" dirty="0">
                <a:latin typeface="Poppins"/>
              </a:rPr>
              <a:t>It can be seen that containerization also aids in the separation of the application and their respective resources while providing efficient resource management.</a:t>
            </a:r>
          </a:p>
          <a:p>
            <a:endParaRPr lang="en-US" sz="1800" dirty="0">
              <a:latin typeface="Poppins"/>
            </a:endParaRPr>
          </a:p>
          <a:p>
            <a:r>
              <a:rPr lang="en-US" sz="1800" dirty="0">
                <a:latin typeface="Poppins"/>
              </a:rPr>
              <a:t> </a:t>
            </a:r>
            <a:endParaRPr lang="en-CA"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txBody>
          <a:bodyPr/>
          <a:lstStyle/>
          <a:p>
            <a:endParaRPr lang="en-IN"/>
          </a:p>
        </p:txBody>
      </p:sp>
      <p:grpSp>
        <p:nvGrpSpPr>
          <p:cNvPr id="3" name="Group 3"/>
          <p:cNvGrpSpPr/>
          <p:nvPr/>
        </p:nvGrpSpPr>
        <p:grpSpPr>
          <a:xfrm>
            <a:off x="2438400" y="0"/>
            <a:ext cx="13743679" cy="10287000"/>
            <a:chOff x="0" y="0"/>
            <a:chExt cx="3619734" cy="2709333"/>
          </a:xfrm>
        </p:grpSpPr>
        <p:sp>
          <p:nvSpPr>
            <p:cNvPr id="4" name="Freeform 4"/>
            <p:cNvSpPr/>
            <p:nvPr/>
          </p:nvSpPr>
          <p:spPr>
            <a:xfrm>
              <a:off x="0" y="0"/>
              <a:ext cx="3619734" cy="2709333"/>
            </a:xfrm>
            <a:custGeom>
              <a:avLst/>
              <a:gdLst/>
              <a:ahLst/>
              <a:cxnLst/>
              <a:rect l="l" t="t" r="r" b="b"/>
              <a:pathLst>
                <a:path w="3619734" h="2709333">
                  <a:moveTo>
                    <a:pt x="0" y="0"/>
                  </a:moveTo>
                  <a:lnTo>
                    <a:pt x="3619734" y="0"/>
                  </a:lnTo>
                  <a:lnTo>
                    <a:pt x="3619734" y="2709333"/>
                  </a:lnTo>
                  <a:lnTo>
                    <a:pt x="0" y="2709333"/>
                  </a:lnTo>
                  <a:close/>
                </a:path>
              </a:pathLst>
            </a:custGeom>
            <a:solidFill>
              <a:srgbClr val="051D40">
                <a:alpha val="74902"/>
              </a:srgbClr>
            </a:solidFill>
          </p:spPr>
          <p:txBody>
            <a:bodyPr/>
            <a:lstStyle/>
            <a:p>
              <a:endParaRPr lang="en-IN"/>
            </a:p>
          </p:txBody>
        </p:sp>
        <p:sp>
          <p:nvSpPr>
            <p:cNvPr id="5" name="TextBox 5"/>
            <p:cNvSpPr txBox="1"/>
            <p:nvPr/>
          </p:nvSpPr>
          <p:spPr>
            <a:xfrm>
              <a:off x="0" y="-38100"/>
              <a:ext cx="3619734"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187389" y="1629395"/>
            <a:ext cx="8245699" cy="721995"/>
          </a:xfrm>
          <a:prstGeom prst="rect">
            <a:avLst/>
          </a:prstGeom>
        </p:spPr>
        <p:txBody>
          <a:bodyPr lIns="0" tIns="0" rIns="0" bIns="0" rtlCol="0" anchor="t">
            <a:spAutoFit/>
          </a:bodyPr>
          <a:lstStyle/>
          <a:p>
            <a:pPr marL="0" lvl="0" indent="0" algn="ctr">
              <a:lnSpc>
                <a:spcPts val="5687"/>
              </a:lnSpc>
              <a:spcBef>
                <a:spcPct val="0"/>
              </a:spcBef>
            </a:pPr>
            <a:r>
              <a:rPr lang="en-US" sz="4739" dirty="0">
                <a:solidFill>
                  <a:srgbClr val="FFFFFF"/>
                </a:solidFill>
                <a:latin typeface="Now Bold"/>
              </a:rPr>
              <a:t>CONCLUSION</a:t>
            </a:r>
          </a:p>
        </p:txBody>
      </p:sp>
      <p:sp>
        <p:nvSpPr>
          <p:cNvPr id="7" name="TextBox 7"/>
          <p:cNvSpPr txBox="1"/>
          <p:nvPr/>
        </p:nvSpPr>
        <p:spPr>
          <a:xfrm>
            <a:off x="3962400" y="4762500"/>
            <a:ext cx="11400715" cy="5586850"/>
          </a:xfrm>
          <a:prstGeom prst="rect">
            <a:avLst/>
          </a:prstGeom>
        </p:spPr>
        <p:txBody>
          <a:bodyPr wrap="square" lIns="0" tIns="0" rIns="0" bIns="0" rtlCol="0" anchor="t">
            <a:spAutoFit/>
          </a:bodyPr>
          <a:lstStyle/>
          <a:p>
            <a:pPr algn="ctr">
              <a:lnSpc>
                <a:spcPts val="4362"/>
              </a:lnSpc>
            </a:pPr>
            <a:r>
              <a:rPr lang="en-US" sz="2400" b="0" i="0" dirty="0">
                <a:solidFill>
                  <a:schemeClr val="bg1"/>
                </a:solidFill>
                <a:effectLst/>
                <a:latin typeface="Roboto" panose="02000000000000000000" pitchFamily="2" charset="0"/>
              </a:rPr>
              <a:t>Specifically, cloud cost optimization can be seen in the use of AWS Cost &amp; Usage    Report, AWS Savings Plans, S3 Storage classes, and cost allocation tags used in </a:t>
            </a:r>
            <a:r>
              <a:rPr lang="en-US" sz="2400" b="0" i="0" err="1">
                <a:solidFill>
                  <a:schemeClr val="bg1"/>
                </a:solidFill>
                <a:effectLst/>
                <a:latin typeface="Roboto" panose="02000000000000000000" pitchFamily="2" charset="0"/>
              </a:rPr>
              <a:t>Airbnb</a:t>
            </a:r>
            <a:r>
              <a:rPr lang="en-US" sz="2400" b="0" i="0">
                <a:solidFill>
                  <a:schemeClr val="bg1"/>
                </a:solidFill>
                <a:effectLst/>
                <a:latin typeface="Roboto" panose="02000000000000000000" pitchFamily="2" charset="0"/>
              </a:rPr>
              <a:t>. These </a:t>
            </a:r>
            <a:r>
              <a:rPr lang="en-US" sz="2400" b="0" i="0" dirty="0">
                <a:solidFill>
                  <a:schemeClr val="bg1"/>
                </a:solidFill>
                <a:effectLst/>
                <a:latin typeface="Roboto" panose="02000000000000000000" pitchFamily="2" charset="0"/>
              </a:rPr>
              <a:t>strategies have inevitably led to the reduction of costs and better usage of     resources.</a:t>
            </a:r>
            <a:br>
              <a:rPr lang="en-US" sz="2400" dirty="0">
                <a:solidFill>
                  <a:schemeClr val="bg1"/>
                </a:solidFill>
              </a:rPr>
            </a:br>
            <a:r>
              <a:rPr lang="en-US" sz="2400" b="0" i="0" dirty="0">
                <a:solidFill>
                  <a:schemeClr val="bg1"/>
                </a:solidFill>
                <a:effectLst/>
                <a:latin typeface="Roboto" panose="02000000000000000000" pitchFamily="2" charset="0"/>
              </a:rPr>
              <a:t>Introducing the suggested changes such as the </a:t>
            </a:r>
            <a:r>
              <a:rPr lang="en-US" sz="2400" dirty="0">
                <a:solidFill>
                  <a:schemeClr val="bg1"/>
                </a:solidFill>
                <a:latin typeface="Roboto" panose="02000000000000000000" pitchFamily="2" charset="0"/>
              </a:rPr>
              <a:t>utilizing the cloud optimization tools</a:t>
            </a:r>
            <a:r>
              <a:rPr lang="en-US" sz="2400" b="0" i="0" dirty="0">
                <a:solidFill>
                  <a:schemeClr val="bg1"/>
                </a:solidFill>
                <a:effectLst/>
                <a:latin typeface="Roboto" panose="02000000000000000000" pitchFamily="2" charset="0"/>
              </a:rPr>
              <a:t>, the meaningful utilization of </a:t>
            </a:r>
            <a:r>
              <a:rPr lang="en-US" sz="2400" dirty="0">
                <a:solidFill>
                  <a:schemeClr val="bg1"/>
                </a:solidFill>
                <a:latin typeface="Roboto" panose="02000000000000000000" pitchFamily="2" charset="0"/>
              </a:rPr>
              <a:t>Automated Scaling</a:t>
            </a:r>
            <a:r>
              <a:rPr lang="en-US" sz="2400" b="0" i="0" dirty="0">
                <a:solidFill>
                  <a:schemeClr val="bg1"/>
                </a:solidFill>
                <a:effectLst/>
                <a:latin typeface="Roboto" panose="02000000000000000000" pitchFamily="2" charset="0"/>
              </a:rPr>
              <a:t>, a more robust cost control system, containerization, and Reserved instances for workloads, Airbnb may reach an even greater level of cost-effectiveness and a long-term perspective of a company’s cloud usage.</a:t>
            </a:r>
            <a:endParaRPr lang="en-US" sz="2400" dirty="0">
              <a:solidFill>
                <a:schemeClr val="bg1"/>
              </a:solidFill>
              <a:latin typeface="DM Sans"/>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65080" y="5003800"/>
            <a:ext cx="4937760" cy="4800600"/>
            <a:chOff x="0" y="0"/>
            <a:chExt cx="6583680" cy="6400800"/>
          </a:xfrm>
        </p:grpSpPr>
        <p:sp>
          <p:nvSpPr>
            <p:cNvPr id="3" name="Freeform 3"/>
            <p:cNvSpPr/>
            <p:nvPr/>
          </p:nvSpPr>
          <p:spPr>
            <a:xfrm>
              <a:off x="0" y="0"/>
              <a:ext cx="6583680" cy="6400800"/>
            </a:xfrm>
            <a:custGeom>
              <a:avLst/>
              <a:gdLst/>
              <a:ahLst/>
              <a:cxnLst/>
              <a:rect l="l" t="t" r="r" b="b"/>
              <a:pathLst>
                <a:path w="6583680" h="6400800">
                  <a:moveTo>
                    <a:pt x="6583680" y="6400800"/>
                  </a:moveTo>
                  <a:lnTo>
                    <a:pt x="6583680" y="0"/>
                  </a:lnTo>
                  <a:lnTo>
                    <a:pt x="0" y="6400800"/>
                  </a:lnTo>
                  <a:close/>
                </a:path>
              </a:pathLst>
            </a:custGeom>
            <a:solidFill>
              <a:srgbClr val="0F9ED5"/>
            </a:solidFill>
          </p:spPr>
          <p:txBody>
            <a:bodyPr/>
            <a:lstStyle/>
            <a:p>
              <a:endParaRPr lang="en-IN"/>
            </a:p>
          </p:txBody>
        </p:sp>
      </p:grpSp>
      <p:grpSp>
        <p:nvGrpSpPr>
          <p:cNvPr id="4" name="Group 4"/>
          <p:cNvGrpSpPr/>
          <p:nvPr/>
        </p:nvGrpSpPr>
        <p:grpSpPr>
          <a:xfrm>
            <a:off x="948374" y="920625"/>
            <a:ext cx="16386154" cy="8440398"/>
            <a:chOff x="0" y="0"/>
            <a:chExt cx="21848206" cy="11253864"/>
          </a:xfrm>
        </p:grpSpPr>
        <p:sp>
          <p:nvSpPr>
            <p:cNvPr id="5" name="Freeform 5"/>
            <p:cNvSpPr/>
            <p:nvPr/>
          </p:nvSpPr>
          <p:spPr>
            <a:xfrm>
              <a:off x="0" y="0"/>
              <a:ext cx="21848190" cy="11253851"/>
            </a:xfrm>
            <a:custGeom>
              <a:avLst/>
              <a:gdLst/>
              <a:ahLst/>
              <a:cxnLst/>
              <a:rect l="l" t="t" r="r" b="b"/>
              <a:pathLst>
                <a:path w="21848190" h="11253851">
                  <a:moveTo>
                    <a:pt x="19050" y="0"/>
                  </a:moveTo>
                  <a:lnTo>
                    <a:pt x="21829140" y="0"/>
                  </a:lnTo>
                  <a:cubicBezTo>
                    <a:pt x="21839681" y="0"/>
                    <a:pt x="21848190" y="8509"/>
                    <a:pt x="21848190" y="19050"/>
                  </a:cubicBezTo>
                  <a:lnTo>
                    <a:pt x="21848190" y="11234801"/>
                  </a:lnTo>
                  <a:cubicBezTo>
                    <a:pt x="21848190" y="11245342"/>
                    <a:pt x="21839681" y="11253851"/>
                    <a:pt x="21829140" y="11253851"/>
                  </a:cubicBezTo>
                  <a:lnTo>
                    <a:pt x="19050" y="11253851"/>
                  </a:lnTo>
                  <a:cubicBezTo>
                    <a:pt x="8509" y="11253851"/>
                    <a:pt x="0" y="11245342"/>
                    <a:pt x="0" y="11234801"/>
                  </a:cubicBezTo>
                  <a:lnTo>
                    <a:pt x="0" y="19050"/>
                  </a:lnTo>
                  <a:cubicBezTo>
                    <a:pt x="0" y="8509"/>
                    <a:pt x="8509" y="0"/>
                    <a:pt x="19050" y="0"/>
                  </a:cubicBezTo>
                  <a:moveTo>
                    <a:pt x="19050" y="38100"/>
                  </a:moveTo>
                  <a:lnTo>
                    <a:pt x="19050" y="19050"/>
                  </a:lnTo>
                  <a:lnTo>
                    <a:pt x="38100" y="19050"/>
                  </a:lnTo>
                  <a:lnTo>
                    <a:pt x="38100" y="11234801"/>
                  </a:lnTo>
                  <a:lnTo>
                    <a:pt x="19050" y="11234801"/>
                  </a:lnTo>
                  <a:lnTo>
                    <a:pt x="19050" y="11215751"/>
                  </a:lnTo>
                  <a:lnTo>
                    <a:pt x="21829140" y="11215751"/>
                  </a:lnTo>
                  <a:lnTo>
                    <a:pt x="21829140" y="11234801"/>
                  </a:lnTo>
                  <a:lnTo>
                    <a:pt x="21810090" y="11234801"/>
                  </a:lnTo>
                  <a:lnTo>
                    <a:pt x="21810090" y="19050"/>
                  </a:lnTo>
                  <a:lnTo>
                    <a:pt x="21829140" y="19050"/>
                  </a:lnTo>
                  <a:lnTo>
                    <a:pt x="21829140" y="38100"/>
                  </a:lnTo>
                  <a:lnTo>
                    <a:pt x="19050" y="38100"/>
                  </a:lnTo>
                  <a:close/>
                </a:path>
              </a:pathLst>
            </a:custGeom>
            <a:solidFill>
              <a:srgbClr val="404040"/>
            </a:solidFill>
          </p:spPr>
          <p:txBody>
            <a:bodyPr/>
            <a:lstStyle/>
            <a:p>
              <a:endParaRPr lang="en-IN"/>
            </a:p>
          </p:txBody>
        </p:sp>
      </p:grpSp>
      <p:sp>
        <p:nvSpPr>
          <p:cNvPr id="6" name="TextBox 6"/>
          <p:cNvSpPr txBox="1"/>
          <p:nvPr/>
        </p:nvSpPr>
        <p:spPr>
          <a:xfrm>
            <a:off x="7315200" y="1043471"/>
            <a:ext cx="4675150" cy="856068"/>
          </a:xfrm>
          <a:prstGeom prst="rect">
            <a:avLst/>
          </a:prstGeom>
        </p:spPr>
        <p:txBody>
          <a:bodyPr lIns="0" tIns="0" rIns="0" bIns="0" rtlCol="0" anchor="t">
            <a:spAutoFit/>
          </a:bodyPr>
          <a:lstStyle/>
          <a:p>
            <a:pPr algn="l">
              <a:lnSpc>
                <a:spcPts val="6998"/>
              </a:lnSpc>
            </a:pPr>
            <a:r>
              <a:rPr lang="en-US" sz="5400" b="1" dirty="0">
                <a:solidFill>
                  <a:schemeClr val="accent1">
                    <a:lumMod val="75000"/>
                  </a:schemeClr>
                </a:solidFill>
                <a:latin typeface="+mj-lt"/>
              </a:rPr>
              <a:t>References</a:t>
            </a:r>
          </a:p>
        </p:txBody>
      </p:sp>
      <p:sp>
        <p:nvSpPr>
          <p:cNvPr id="7" name="TextBox 7"/>
          <p:cNvSpPr txBox="1"/>
          <p:nvPr/>
        </p:nvSpPr>
        <p:spPr>
          <a:xfrm>
            <a:off x="2019300" y="2084070"/>
            <a:ext cx="13891260" cy="5321137"/>
          </a:xfrm>
          <a:prstGeom prst="rect">
            <a:avLst/>
          </a:prstGeom>
        </p:spPr>
        <p:txBody>
          <a:bodyPr lIns="0" tIns="0" rIns="0" bIns="0" rtlCol="0" anchor="t">
            <a:spAutoFit/>
          </a:bodyPr>
          <a:lstStyle/>
          <a:p>
            <a:pPr marL="457200" indent="-457200" algn="l">
              <a:buFont typeface="+mj-lt"/>
              <a:buAutoNum type="arabicPeriod"/>
            </a:pPr>
            <a:r>
              <a:rPr lang="en-US" sz="2400" b="0" i="1" dirty="0">
                <a:solidFill>
                  <a:srgbClr val="000000"/>
                </a:solidFill>
                <a:effectLst/>
                <a:latin typeface="Calibri" panose="020F0502020204030204" pitchFamily="34" charset="0"/>
              </a:rPr>
              <a:t>Optimizing Usage and Costs by Using Savings Plans and Actionable Cost Data on AWS | Airbnb Case Study | AWS</a:t>
            </a:r>
            <a:r>
              <a:rPr lang="en-US" sz="2400" b="0" i="0" dirty="0">
                <a:solidFill>
                  <a:srgbClr val="000000"/>
                </a:solidFill>
                <a:effectLst/>
                <a:latin typeface="Calibri" panose="020F0502020204030204" pitchFamily="34" charset="0"/>
              </a:rPr>
              <a:t>. (n.d.). Amazon Web Services, Inc. </a:t>
            </a:r>
            <a:r>
              <a:rPr lang="en-US" sz="2400" b="0" i="0" dirty="0">
                <a:solidFill>
                  <a:srgbClr val="000000"/>
                </a:solidFill>
                <a:effectLst/>
                <a:latin typeface="Calibri" panose="020F0502020204030204" pitchFamily="34" charset="0"/>
                <a:hlinkClick r:id="rId2"/>
              </a:rPr>
              <a:t>https://aws.amazon.com/solutions/case-studies/airbnb-optimizes-usage-and-costs-case-study/</a:t>
            </a:r>
            <a:endParaRPr lang="en-US" sz="2400" dirty="0">
              <a:solidFill>
                <a:srgbClr val="000000"/>
              </a:solidFill>
              <a:latin typeface="Calibri" panose="020F0502020204030204" pitchFamily="34" charset="0"/>
            </a:endParaRPr>
          </a:p>
          <a:p>
            <a:pPr marL="457200" indent="-457200" algn="l">
              <a:buFont typeface="+mj-lt"/>
              <a:buAutoNum type="arabicPeriod"/>
            </a:pPr>
            <a:r>
              <a:rPr lang="en-US" sz="2400" b="0" i="1" dirty="0">
                <a:solidFill>
                  <a:srgbClr val="000000"/>
                </a:solidFill>
                <a:effectLst/>
                <a:latin typeface="Calibri" panose="020F0502020204030204" pitchFamily="34" charset="0"/>
              </a:rPr>
              <a:t>5 Effective EC2 Cost Optimization Strategies to Maximize Savings | </a:t>
            </a:r>
            <a:r>
              <a:rPr lang="en-US" sz="2400" b="0" i="1" dirty="0" err="1">
                <a:solidFill>
                  <a:srgbClr val="000000"/>
                </a:solidFill>
                <a:effectLst/>
                <a:latin typeface="Calibri" panose="020F0502020204030204" pitchFamily="34" charset="0"/>
              </a:rPr>
              <a:t>CloudKeeper</a:t>
            </a:r>
            <a:r>
              <a:rPr lang="en-US" sz="2400" b="0" i="0" dirty="0">
                <a:solidFill>
                  <a:srgbClr val="000000"/>
                </a:solidFill>
                <a:effectLst/>
                <a:latin typeface="Calibri" panose="020F0502020204030204" pitchFamily="34" charset="0"/>
              </a:rPr>
              <a:t>. (n.d.). Www.cloudkeeper.com. Retrieved July 24, 2024, from </a:t>
            </a:r>
            <a:r>
              <a:rPr lang="en-US" sz="2400" b="0" i="0" dirty="0">
                <a:solidFill>
                  <a:srgbClr val="000000"/>
                </a:solidFill>
                <a:effectLst/>
                <a:latin typeface="Calibri" panose="020F0502020204030204" pitchFamily="34" charset="0"/>
                <a:hlinkClick r:id="rId3"/>
              </a:rPr>
              <a:t>https://www.cloudkeeper.com/insights/blog/5-effective-ec2-cost-optimization-strategies-maximize-savings</a:t>
            </a:r>
            <a:endParaRPr lang="en-US" sz="2400" b="0" i="0" dirty="0">
              <a:solidFill>
                <a:srgbClr val="000000"/>
              </a:solidFill>
              <a:effectLst/>
              <a:latin typeface="Calibri" panose="020F0502020204030204" pitchFamily="34" charset="0"/>
            </a:endParaRPr>
          </a:p>
          <a:p>
            <a:pPr algn="l"/>
            <a:endParaRPr lang="en-US" sz="2400" b="0" i="0" dirty="0">
              <a:solidFill>
                <a:srgbClr val="000000"/>
              </a:solidFill>
              <a:effectLst/>
              <a:latin typeface="Calibri" panose="020F0502020204030204" pitchFamily="34" charset="0"/>
            </a:endParaRPr>
          </a:p>
          <a:p>
            <a:pPr marL="457200" indent="-457200" algn="l"/>
            <a:endParaRPr lang="en-US" sz="2400" b="0" i="0" dirty="0">
              <a:solidFill>
                <a:srgbClr val="000000"/>
              </a:solidFill>
              <a:effectLst/>
              <a:latin typeface="Calibri" panose="020F0502020204030204" pitchFamily="34" charset="0"/>
            </a:endParaRPr>
          </a:p>
          <a:p>
            <a:pPr algn="l"/>
            <a:r>
              <a:rPr lang="en-US" sz="2400" b="0" i="0" dirty="0">
                <a:solidFill>
                  <a:srgbClr val="000000"/>
                </a:solidFill>
                <a:effectLst/>
                <a:latin typeface="Calibri" panose="020F0502020204030204" pitchFamily="34" charset="0"/>
              </a:rPr>
              <a:t>‌</a:t>
            </a:r>
          </a:p>
          <a:p>
            <a:pPr marL="457200" indent="-457200" algn="l">
              <a:buFont typeface="+mj-lt"/>
              <a:buAutoNum type="arabicPeriod"/>
            </a:pPr>
            <a:endParaRPr lang="en-US" sz="2400" b="0" i="0" dirty="0">
              <a:solidFill>
                <a:srgbClr val="000000"/>
              </a:solidFill>
              <a:effectLst/>
              <a:latin typeface="Calibri" panose="020F0502020204030204" pitchFamily="34" charset="0"/>
            </a:endParaRPr>
          </a:p>
          <a:p>
            <a:pPr marL="457200" indent="-457200" algn="l">
              <a:buFont typeface="+mj-lt"/>
              <a:buAutoNum type="arabicPeriod"/>
            </a:pPr>
            <a:endParaRPr lang="en-US" sz="2400" b="0" i="0" dirty="0">
              <a:solidFill>
                <a:srgbClr val="000000"/>
              </a:solidFill>
              <a:effectLst/>
              <a:latin typeface="Calibri" panose="020F0502020204030204" pitchFamily="34" charset="0"/>
            </a:endParaRPr>
          </a:p>
          <a:p>
            <a:pPr algn="l"/>
            <a:r>
              <a:rPr lang="en-US" sz="2400" b="0" i="0" dirty="0">
                <a:solidFill>
                  <a:srgbClr val="000000"/>
                </a:solidFill>
                <a:effectLst/>
                <a:latin typeface="Calibri" panose="020F0502020204030204" pitchFamily="34" charset="0"/>
              </a:rPr>
              <a:t>‌</a:t>
            </a:r>
          </a:p>
          <a:p>
            <a:pPr marL="755808" lvl="1" indent="-457200" algn="l">
              <a:lnSpc>
                <a:spcPts val="3564"/>
              </a:lnSpc>
              <a:buFont typeface="+mj-lt"/>
              <a:buAutoNum type="arabicPeriod"/>
            </a:pPr>
            <a:endParaRPr lang="en-US" sz="2400" dirty="0">
              <a:solidFill>
                <a:srgbClr val="000000"/>
              </a:solidFill>
              <a:cs typeface="Arimo"/>
            </a:endParaRPr>
          </a:p>
          <a:p>
            <a:pPr marL="597217" lvl="1" indent="-298609" algn="l">
              <a:lnSpc>
                <a:spcPts val="3564"/>
              </a:lnSpc>
              <a:buFont typeface="Arial"/>
              <a:buChar char="•"/>
            </a:pPr>
            <a:endParaRPr lang="en-US" sz="2400" dirty="0">
              <a:solidFill>
                <a:srgbClr val="000000"/>
              </a:solidFill>
              <a:cs typeface="Arimo"/>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655</TotalTime>
  <Words>686</Words>
  <Application>Microsoft Office PowerPoint</Application>
  <PresentationFormat>Custom</PresentationFormat>
  <Paragraphs>47</Paragraphs>
  <Slides>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vt:i4>
      </vt:variant>
    </vt:vector>
  </HeadingPairs>
  <TitlesOfParts>
    <vt:vector size="19" baseType="lpstr">
      <vt:lpstr>Arial</vt:lpstr>
      <vt:lpstr>Poppins Ultra-Bold</vt:lpstr>
      <vt:lpstr>Be Vietnam</vt:lpstr>
      <vt:lpstr>Wingdings</vt:lpstr>
      <vt:lpstr>DM Sans</vt:lpstr>
      <vt:lpstr>Poppins</vt:lpstr>
      <vt:lpstr>Calibri</vt:lpstr>
      <vt:lpstr>Be Vietnam Ultra-Bold</vt:lpstr>
      <vt:lpstr>Calibri Light</vt:lpstr>
      <vt:lpstr>Now Bold</vt:lpstr>
      <vt:lpstr>IBM Plex Sans</vt:lpstr>
      <vt:lpstr>Arimo</vt:lpstr>
      <vt:lpstr>Roboto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Assignment 2.pptx</dc:title>
  <dc:creator>Swathi Anil</dc:creator>
  <cp:lastModifiedBy>Swathi Anil</cp:lastModifiedBy>
  <cp:revision>33</cp:revision>
  <dcterms:created xsi:type="dcterms:W3CDTF">2006-08-16T00:00:00Z</dcterms:created>
  <dcterms:modified xsi:type="dcterms:W3CDTF">2024-07-24T02:42:26Z</dcterms:modified>
  <dc:identifier>DAF-frq4qro</dc:identifier>
</cp:coreProperties>
</file>